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9" r:id="rId2"/>
    <p:sldId id="256" r:id="rId3"/>
    <p:sldId id="257" r:id="rId4"/>
    <p:sldId id="268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8" r:id="rId14"/>
    <p:sldId id="259" r:id="rId15"/>
    <p:sldId id="260" r:id="rId1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النمط الفات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181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947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921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792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736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69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054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002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211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69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401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76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Operating system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six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part1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jamal altuwaijari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00065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/>
              <a:t>6.1 </a:t>
            </a:r>
            <a:r>
              <a:rPr lang="en-US" b="1" u="sng" dirty="0"/>
              <a:t>CPU—I/O Burst </a:t>
            </a:r>
            <a:r>
              <a:rPr lang="en-US" b="1" u="sng" dirty="0" smtClean="0"/>
              <a:t>Cycle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/>
              <a:t>Process </a:t>
            </a:r>
            <a:r>
              <a:rPr lang="en-US" dirty="0"/>
              <a:t>execution consists of a cycle of </a:t>
            </a:r>
            <a:r>
              <a:rPr lang="en-US" u="sng" dirty="0"/>
              <a:t>CPU execution</a:t>
            </a:r>
            <a:r>
              <a:rPr lang="en-US" dirty="0"/>
              <a:t> and </a:t>
            </a:r>
            <a:r>
              <a:rPr lang="en-US" u="sng" dirty="0"/>
              <a:t>I/O wait</a:t>
            </a:r>
            <a:r>
              <a:rPr lang="en-US" dirty="0"/>
              <a:t>. Processes alternate back and forth between these two states. Process execution begin with a CPU burst. That is followed by an I/O burst which is followed by another CPU burst another 110 burst and so on, see the figure 6.1</a:t>
            </a:r>
            <a:r>
              <a:rPr lang="en-US" dirty="0" smtClean="0"/>
              <a:t>.</a:t>
            </a:r>
          </a:p>
          <a:p>
            <a:pPr marL="0" indent="0" algn="l">
              <a:buNone/>
            </a:pPr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6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508" y="3150533"/>
            <a:ext cx="7151426" cy="370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8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/>
              <a:t>6.1 </a:t>
            </a:r>
            <a:r>
              <a:rPr lang="en-US" b="1" u="sng" dirty="0"/>
              <a:t>CPU—I/O Burst Cycle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 There is a large number of short CPU bursts and there is a small number of long CPU bursts.</a:t>
            </a:r>
          </a:p>
          <a:p>
            <a:pPr marL="0" indent="0" algn="l">
              <a:buNone/>
            </a:pPr>
            <a:r>
              <a:rPr lang="en-US" dirty="0"/>
              <a:t> An I/O—bound program would typically have many very short—CPU bursts.</a:t>
            </a:r>
          </a:p>
          <a:p>
            <a:pPr marL="0" indent="0" algn="l">
              <a:buNone/>
            </a:pPr>
            <a:r>
              <a:rPr lang="en-US" dirty="0"/>
              <a:t> A CPU—bound program night have a few very long CPU bursts. This distribution can be important in the selection of an approximate CPU scheduling algorithm, see Lite figure 6.2 </a:t>
            </a:r>
            <a:r>
              <a:rPr lang="en-US" dirty="0" smtClean="0"/>
              <a:t>below</a:t>
            </a:r>
            <a:endParaRPr lang="ar-IQ" dirty="0" smtClean="0"/>
          </a:p>
          <a:p>
            <a:pPr marL="0" indent="0" algn="l">
              <a:buNone/>
            </a:pP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535" y="3995382"/>
            <a:ext cx="5917930" cy="286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03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/>
              <a:t>6.2 </a:t>
            </a:r>
            <a:r>
              <a:rPr lang="en-US" b="1" u="sng" dirty="0"/>
              <a:t>CPU </a:t>
            </a:r>
            <a:r>
              <a:rPr lang="en-US" b="1" u="sng" dirty="0" smtClean="0"/>
              <a:t>scheduler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 Whenever the CPU becomes </a:t>
            </a:r>
            <a:r>
              <a:rPr lang="en-US" u="sng" dirty="0"/>
              <a:t>idle</a:t>
            </a:r>
            <a:r>
              <a:rPr lang="en-US" dirty="0"/>
              <a:t> the 0/S must select one of the processes in the ready queue to be executed. The selection process is carried out by the short—term scheduler (or CPU scheduler). </a:t>
            </a:r>
          </a:p>
          <a:p>
            <a:pPr marL="0" indent="0" algn="l">
              <a:buNone/>
            </a:pPr>
            <a:r>
              <a:rPr lang="en-US" dirty="0"/>
              <a:t>      The scheduler selects from among the processes in memory that are ready to execute and allocates the CPU to one of them</a:t>
            </a:r>
          </a:p>
          <a:p>
            <a:pPr marL="0" indent="0" algn="l">
              <a:buNone/>
            </a:pPr>
            <a:r>
              <a:rPr lang="en-US" dirty="0"/>
              <a:t>Note: That the ready queue is not necessarily a first—in, first—out (FIFO) queue. There many scheduling algorithms a ready queue may be implemented • as a FIFO, a priority, a tree, or simply an unordered linked list.</a:t>
            </a: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68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/>
              <a:t> 6.3 </a:t>
            </a:r>
            <a:r>
              <a:rPr lang="en-US" b="1" u="sng" dirty="0"/>
              <a:t>Preemptive and non Preemptive scheduling</a:t>
            </a:r>
            <a:r>
              <a:rPr lang="en-US" dirty="0"/>
              <a:t>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dirty="0"/>
              <a:t>CPU scheduling decisions may take place under the following four circumstances: </a:t>
            </a:r>
          </a:p>
          <a:p>
            <a:pPr marL="0" indent="0" algn="l">
              <a:buNone/>
            </a:pPr>
            <a:r>
              <a:rPr lang="en-US" b="1" dirty="0"/>
              <a:t> a.</a:t>
            </a:r>
            <a:r>
              <a:rPr lang="en-US" dirty="0"/>
              <a:t> When a process switches from the running state to the waiting state (for example I/O request or invocation of wait for the termination of one of the child processes). </a:t>
            </a:r>
          </a:p>
          <a:p>
            <a:pPr marL="0" indent="0" algn="l">
              <a:buNone/>
            </a:pPr>
            <a:r>
              <a:rPr lang="en-US" b="1" dirty="0"/>
              <a:t>b.</a:t>
            </a:r>
            <a:r>
              <a:rPr lang="en-US" dirty="0"/>
              <a:t> When the process switches from the running state to the ready state (for example when an interrupt occurs). </a:t>
            </a:r>
          </a:p>
          <a:p>
            <a:pPr marL="0" indent="0" algn="l">
              <a:buNone/>
            </a:pPr>
            <a:r>
              <a:rPr lang="en-US" b="1" dirty="0"/>
              <a:t>c.</a:t>
            </a:r>
            <a:r>
              <a:rPr lang="en-US" dirty="0"/>
              <a:t> When a process switches from the waiting state to the ready state (for example, completion of I/O). </a:t>
            </a:r>
          </a:p>
          <a:p>
            <a:pPr marL="0" indent="0" algn="l">
              <a:buNone/>
            </a:pPr>
            <a:r>
              <a:rPr lang="en-US" b="1" dirty="0"/>
              <a:t>d.</a:t>
            </a:r>
            <a:r>
              <a:rPr lang="en-US" dirty="0"/>
              <a:t> When a process terminates.</a:t>
            </a:r>
          </a:p>
          <a:p>
            <a:pPr marL="0" indent="0" algn="l">
              <a:buNone/>
            </a:pPr>
            <a:r>
              <a:rPr lang="en-US" dirty="0"/>
              <a:t>   For circumstance I and 4 a new process must be selected for execution. There is a choice for 2 and 3.</a:t>
            </a:r>
          </a:p>
          <a:p>
            <a:pPr marL="0" indent="0" algn="l">
              <a:buNone/>
            </a:pPr>
            <a:r>
              <a:rPr lang="en-US" dirty="0"/>
              <a:t> When scheduling taken place only under I and 4 we say the scheduling scheme is </a:t>
            </a:r>
            <a:r>
              <a:rPr lang="en-US" u="sng" dirty="0"/>
              <a:t>non preemptive</a:t>
            </a:r>
            <a:r>
              <a:rPr lang="en-US" dirty="0"/>
              <a:t> otherwise the scheduling scheme is </a:t>
            </a:r>
            <a:r>
              <a:rPr lang="en-US" u="sng" dirty="0"/>
              <a:t>preemptive</a:t>
            </a:r>
            <a:r>
              <a:rPr lang="en-US" dirty="0"/>
              <a:t>.</a:t>
            </a:r>
          </a:p>
          <a:p>
            <a:pPr marL="0" indent="0" algn="l">
              <a:buNone/>
            </a:pPr>
            <a:r>
              <a:rPr lang="en-US" dirty="0"/>
              <a:t>     Under non preemptive scheduling once the CPU has been allocated to the process, the CPU can not be taken away from the process. </a:t>
            </a:r>
          </a:p>
          <a:p>
            <a:pPr marL="0" indent="0" algn="l">
              <a:buNone/>
            </a:pPr>
            <a:r>
              <a:rPr lang="en-US" dirty="0"/>
              <a:t>    A scheduling is preemptive if the CFI) can be taken away from the process.</a:t>
            </a:r>
          </a:p>
          <a:p>
            <a:pPr marL="0" indent="0" algn="l">
              <a:buNone/>
            </a:pPr>
            <a:r>
              <a:rPr lang="en-US" dirty="0"/>
              <a:t> </a:t>
            </a: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786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/>
              <a:t>6.4 </a:t>
            </a:r>
            <a:r>
              <a:rPr lang="en-US" b="1" u="sng" dirty="0" smtClean="0"/>
              <a:t>Dispatcher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The dispatcher is the module that gives control of the CPU to the process selected by the short—term scheduler. This function involves:</a:t>
            </a:r>
          </a:p>
          <a:p>
            <a:pPr marL="0" indent="0" algn="l">
              <a:buNone/>
            </a:pPr>
            <a:r>
              <a:rPr lang="en-US" dirty="0"/>
              <a:t> • Switching context.</a:t>
            </a:r>
          </a:p>
          <a:p>
            <a:pPr marL="0" indent="0" algn="l">
              <a:buNone/>
            </a:pPr>
            <a:r>
              <a:rPr lang="en-US" dirty="0"/>
              <a:t> • Switching to user mode. </a:t>
            </a:r>
          </a:p>
          <a:p>
            <a:pPr marL="0" indent="0" algn="l">
              <a:buNone/>
            </a:pPr>
            <a:r>
              <a:rPr lang="en-US" dirty="0"/>
              <a:t>• Jumping to the proper location in the user program to rattan the program. </a:t>
            </a:r>
          </a:p>
          <a:p>
            <a:pPr marL="0" indent="0" algn="l">
              <a:buNone/>
            </a:pPr>
            <a:r>
              <a:rPr lang="ar-IQ" dirty="0"/>
              <a:t>  </a:t>
            </a:r>
            <a:r>
              <a:rPr lang="en-US" dirty="0"/>
              <a:t>  The dispatcher should be as fast as possible. The time it takes for the dispatcher to stop one process and start another running is known as the </a:t>
            </a:r>
            <a:r>
              <a:rPr lang="en-US" u="sng" dirty="0"/>
              <a:t>dispatch latency</a:t>
            </a:r>
            <a:r>
              <a:rPr lang="en-US" dirty="0"/>
              <a:t>. </a:t>
            </a: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783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/>
              <a:t>6.5 </a:t>
            </a:r>
            <a:r>
              <a:rPr lang="en-US" b="1" u="sng" dirty="0" smtClean="0"/>
              <a:t>Scheduling criteria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 • CPU utilization: CPU utilization may range from 0 to 100%. In a real system it should range from 40%-90%. </a:t>
            </a:r>
          </a:p>
          <a:p>
            <a:pPr marL="0" indent="0" algn="l">
              <a:buNone/>
            </a:pPr>
            <a:r>
              <a:rPr lang="ar-IQ" dirty="0"/>
              <a:t> </a:t>
            </a:r>
            <a:r>
              <a:rPr lang="en-US" dirty="0"/>
              <a:t>• Through put: it is one measure of work and it is the number of processes that are completed per unit of time.</a:t>
            </a:r>
          </a:p>
          <a:p>
            <a:pPr marL="0" indent="0" algn="l">
              <a:buNone/>
            </a:pPr>
            <a:r>
              <a:rPr lang="en-US" dirty="0"/>
              <a:t> • Turnaround time: It is the interval from the time of submission to the time of completion. TAT — waiting time + executing time. </a:t>
            </a:r>
          </a:p>
          <a:p>
            <a:pPr marL="0" indent="0" algn="l">
              <a:buNone/>
            </a:pPr>
            <a:r>
              <a:rPr lang="en-US" dirty="0"/>
              <a:t>• Waiting time: It is the sum of periods the process spent waiting in the ready queue.</a:t>
            </a:r>
          </a:p>
          <a:p>
            <a:pPr marL="0" indent="0" algn="l">
              <a:buNone/>
            </a:pPr>
            <a:r>
              <a:rPr lang="en-US" dirty="0"/>
              <a:t>• Response time : in an interactive system another measure is used which is the response time. It is the time from the submission of a request until the first response is produced</a:t>
            </a: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51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ar-IQ" b="1" dirty="0" smtClean="0"/>
              <a:t>5.11</a:t>
            </a:r>
            <a:r>
              <a:rPr lang="en-US" b="1" dirty="0" smtClean="0"/>
              <a:t> </a:t>
            </a:r>
            <a:r>
              <a:rPr lang="en-US" b="1" u="sng" dirty="0"/>
              <a:t>Interrupt </a:t>
            </a:r>
            <a:r>
              <a:rPr lang="en-US" b="1" u="sng" dirty="0" smtClean="0"/>
              <a:t>Processing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en-US" dirty="0"/>
              <a:t>An interrupt is an event that alters the sequence in which a processor executes instructions.</a:t>
            </a:r>
          </a:p>
          <a:p>
            <a:pPr marL="0" indent="0" algn="l">
              <a:buNone/>
            </a:pPr>
            <a:r>
              <a:rPr lang="en-US" dirty="0"/>
              <a:t>    The interrupt is generated by the HAV of C/S. When an interrupt occurs the following, actions will be taken:</a:t>
            </a:r>
          </a:p>
          <a:p>
            <a:pPr marL="0" indent="0" algn="l">
              <a:buNone/>
            </a:pPr>
            <a:r>
              <a:rPr lang="en-US" b="1" dirty="0"/>
              <a:t>a- </a:t>
            </a:r>
            <a:r>
              <a:rPr lang="en-US" dirty="0"/>
              <a:t>The 0/S gains control.</a:t>
            </a:r>
          </a:p>
          <a:p>
            <a:pPr marL="0" indent="0" algn="l">
              <a:buNone/>
            </a:pPr>
            <a:r>
              <a:rPr lang="en-US" b="1" dirty="0"/>
              <a:t>	   	b-</a:t>
            </a:r>
            <a:r>
              <a:rPr lang="en-US" dirty="0"/>
              <a:t> The 0/S saves the state of interrupted process in its PCB.</a:t>
            </a:r>
          </a:p>
          <a:p>
            <a:pPr marL="0" indent="0" algn="l">
              <a:buNone/>
            </a:pPr>
            <a:r>
              <a:rPr lang="en-US" b="1" dirty="0" smtClean="0"/>
              <a:t>c-</a:t>
            </a:r>
            <a:r>
              <a:rPr lang="en-US" dirty="0" smtClean="0"/>
              <a:t> </a:t>
            </a:r>
            <a:r>
              <a:rPr lang="en-US" dirty="0"/>
              <a:t>The 0/S analyzes the interrupt and passes control to the appropriate       routine to handle the interrupt.</a:t>
            </a:r>
            <a:r>
              <a:rPr lang="ar-IQ" dirty="0"/>
              <a:t>  </a:t>
            </a:r>
            <a:endParaRPr lang="en-US" dirty="0"/>
          </a:p>
          <a:p>
            <a:pPr marL="0" indent="0" algn="l">
              <a:buNone/>
            </a:pPr>
            <a:r>
              <a:rPr lang="en-US" b="1" dirty="0" smtClean="0"/>
              <a:t>d-</a:t>
            </a:r>
            <a:r>
              <a:rPr lang="en-US" dirty="0" smtClean="0"/>
              <a:t> </a:t>
            </a:r>
            <a:r>
              <a:rPr lang="en-US" dirty="0"/>
              <a:t>The interrupt handler routine processes the interrupt.</a:t>
            </a:r>
          </a:p>
          <a:p>
            <a:pPr marL="0" indent="0" algn="l">
              <a:buNone/>
            </a:pPr>
            <a:r>
              <a:rPr lang="en-US" b="1" dirty="0" smtClean="0"/>
              <a:t>e- </a:t>
            </a:r>
            <a:r>
              <a:rPr lang="en-US" dirty="0"/>
              <a:t>The state of the interrupted process (or some other next process) is restored.</a:t>
            </a:r>
          </a:p>
          <a:p>
            <a:pPr marL="0" indent="0" algn="l">
              <a:buNone/>
            </a:pPr>
            <a:r>
              <a:rPr lang="ar-IQ" dirty="0"/>
              <a:t> </a:t>
            </a:r>
            <a:r>
              <a:rPr lang="en-US" b="1" dirty="0"/>
              <a:t>f-</a:t>
            </a:r>
            <a:r>
              <a:rPr lang="en-US" dirty="0"/>
              <a:t> The interrupted process (or some other next process) executes.</a:t>
            </a:r>
          </a:p>
          <a:p>
            <a:pPr marL="0" indent="0" algn="l">
              <a:buNone/>
            </a:pPr>
            <a:r>
              <a:rPr lang="en-US" dirty="0"/>
              <a:t> An interrupt may be specifically initiated by a running process (in which case it is often called a trap and said to be synchronous with the operation of the process).</a:t>
            </a:r>
          </a:p>
          <a:p>
            <a:pPr marL="0" indent="0" algn="l">
              <a:buNone/>
            </a:pPr>
            <a:r>
              <a:rPr lang="en-US" dirty="0"/>
              <a:t>    Or it may be caused by some event that may or may not be related to the running process. It is said to be asynchronous with the operation of the process.</a:t>
            </a: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510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/>
              <a:t>5.12 </a:t>
            </a:r>
            <a:r>
              <a:rPr lang="en-US" b="1" u="sng" dirty="0"/>
              <a:t>Interrupt Classes (types</a:t>
            </a:r>
            <a:r>
              <a:rPr lang="en-US" b="1" u="sng" dirty="0" smtClean="0"/>
              <a:t>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dirty="0" smtClean="0"/>
              <a:t>There </a:t>
            </a:r>
            <a:r>
              <a:rPr lang="en-US" dirty="0"/>
              <a:t>are six interrupt classes. These are: </a:t>
            </a:r>
          </a:p>
          <a:p>
            <a:pPr marL="0" indent="0" algn="l">
              <a:buNone/>
            </a:pPr>
            <a:r>
              <a:rPr lang="en-US" b="1" dirty="0"/>
              <a:t>  </a:t>
            </a:r>
            <a:r>
              <a:rPr lang="en-US" b="1" u="sng" dirty="0"/>
              <a:t>SVC /Supervisor call) interrupts</a:t>
            </a:r>
            <a:r>
              <a:rPr lang="ar-IQ" b="1" dirty="0"/>
              <a:t>5.12.1 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 These are initiated by a running process that executes the SVC instruction such as:</a:t>
            </a:r>
          </a:p>
          <a:p>
            <a:pPr marL="0" indent="0" algn="l">
              <a:buNone/>
            </a:pPr>
            <a:r>
              <a:rPr lang="en-US" dirty="0"/>
              <a:t>I/O request </a:t>
            </a:r>
            <a:r>
              <a:rPr lang="ar-IQ" dirty="0"/>
              <a:t>—</a:t>
            </a:r>
            <a:endParaRPr lang="en-US" dirty="0"/>
          </a:p>
          <a:p>
            <a:pPr marL="0" indent="0" algn="l">
              <a:buNone/>
            </a:pPr>
            <a:r>
              <a:rPr lang="en-US" b="1" dirty="0"/>
              <a:t> —</a:t>
            </a:r>
            <a:r>
              <a:rPr lang="en-US" dirty="0"/>
              <a:t>  Obtaining more storage</a:t>
            </a:r>
          </a:p>
          <a:p>
            <a:pPr marL="0" indent="0" algn="l">
              <a:buNone/>
            </a:pPr>
            <a:r>
              <a:rPr lang="en-US" dirty="0"/>
              <a:t>  Communicating with user </a:t>
            </a:r>
            <a:r>
              <a:rPr lang="en-US" dirty="0" smtClean="0"/>
              <a:t>operator</a:t>
            </a:r>
            <a:r>
              <a:rPr lang="ar-IQ" dirty="0" smtClean="0"/>
              <a:t>— </a:t>
            </a:r>
          </a:p>
          <a:p>
            <a:pPr marL="0" indent="0" algn="l">
              <a:buNone/>
            </a:pPr>
            <a:r>
              <a:rPr lang="en-US" b="1" dirty="0"/>
              <a:t> </a:t>
            </a:r>
            <a:r>
              <a:rPr lang="en-US" b="1" u="sng" dirty="0"/>
              <a:t>I/O interrupts</a:t>
            </a:r>
            <a:r>
              <a:rPr lang="ar-IQ" b="1" dirty="0"/>
              <a:t>5.12.2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These are initiated by the I/O H/W. Such as:</a:t>
            </a:r>
          </a:p>
          <a:p>
            <a:pPr marL="0" indent="0" algn="l">
              <a:buNone/>
            </a:pPr>
            <a:r>
              <a:rPr lang="en-US" dirty="0"/>
              <a:t> - An I/O operation completes.</a:t>
            </a:r>
          </a:p>
          <a:p>
            <a:pPr marL="0" indent="0" algn="l">
              <a:buNone/>
            </a:pPr>
            <a:r>
              <a:rPr lang="en-US" dirty="0"/>
              <a:t> - An I/O error occurs.</a:t>
            </a:r>
          </a:p>
          <a:p>
            <a:pPr marL="0" indent="0" algn="l">
              <a:buNone/>
            </a:pPr>
            <a:r>
              <a:rPr lang="en-US" dirty="0"/>
              <a:t> – When a device is made ready.</a:t>
            </a:r>
          </a:p>
          <a:p>
            <a:pPr marL="0" indent="0" algn="l">
              <a:buNone/>
            </a:pPr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38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/>
              <a:t>5.12 </a:t>
            </a:r>
            <a:r>
              <a:rPr lang="en-US" b="1" u="sng" dirty="0"/>
              <a:t>Interrupt Classes (types</a:t>
            </a:r>
            <a:r>
              <a:rPr lang="en-US" b="1" u="sng" dirty="0" smtClean="0"/>
              <a:t>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 </a:t>
            </a:r>
            <a:r>
              <a:rPr lang="en-US" b="1" dirty="0"/>
              <a:t>5.12.3  </a:t>
            </a:r>
            <a:r>
              <a:rPr lang="en-US" b="1" u="sng" dirty="0"/>
              <a:t>External interrupts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  These are caused by various events including: the expiration of a quantum on an interrupting clock.</a:t>
            </a:r>
          </a:p>
          <a:p>
            <a:pPr marL="0" indent="0" algn="l">
              <a:buNone/>
            </a:pPr>
            <a:r>
              <a:rPr lang="en-US" b="1" dirty="0"/>
              <a:t>-</a:t>
            </a:r>
            <a:r>
              <a:rPr lang="en-US" dirty="0"/>
              <a:t> Pressing of the console's interrupt key by the operator.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b="1" dirty="0"/>
              <a:t>-</a:t>
            </a:r>
            <a:r>
              <a:rPr lang="en-US" dirty="0"/>
              <a:t> Receipt of a signal from another processor.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b="1" dirty="0"/>
              <a:t>5.12.4</a:t>
            </a:r>
            <a:r>
              <a:rPr lang="en-US" dirty="0"/>
              <a:t> </a:t>
            </a:r>
            <a:r>
              <a:rPr lang="en-US" b="1" u="sng" dirty="0"/>
              <a:t>Restart interrupts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  These occurs when the operator: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b="1" dirty="0"/>
              <a:t>-</a:t>
            </a:r>
            <a:r>
              <a:rPr lang="en-US" dirty="0"/>
              <a:t> Presses the console's restart </a:t>
            </a:r>
            <a:r>
              <a:rPr lang="en-US" dirty="0" err="1"/>
              <a:t>buttom</a:t>
            </a:r>
            <a:r>
              <a:rPr lang="en-US" dirty="0"/>
              <a:t>.</a:t>
            </a:r>
          </a:p>
          <a:p>
            <a:pPr marL="0" indent="0" algn="l">
              <a:buNone/>
            </a:pPr>
            <a:r>
              <a:rPr lang="en-US" b="1" dirty="0"/>
              <a:t>-</a:t>
            </a:r>
            <a:r>
              <a:rPr lang="en-US" dirty="0"/>
              <a:t>  When a restart signal processor instruction arrives from another                  processor </a:t>
            </a:r>
          </a:p>
          <a:p>
            <a:pPr marL="0" indent="0" algn="l">
              <a:buNone/>
            </a:pPr>
            <a:r>
              <a:rPr lang="en-US" dirty="0"/>
              <a:t> on a multi processor system.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53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/>
              <a:t>5.12 </a:t>
            </a:r>
            <a:r>
              <a:rPr lang="en-US" b="1" u="sng" dirty="0"/>
              <a:t>Interrupt Classes (types</a:t>
            </a:r>
            <a:r>
              <a:rPr lang="en-US" b="1" u="sng" dirty="0" smtClean="0"/>
              <a:t>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1" u="sng" dirty="0"/>
              <a:t> Program check interrupt</a:t>
            </a:r>
            <a:r>
              <a:rPr lang="en-US" b="1" dirty="0"/>
              <a:t>   </a:t>
            </a:r>
            <a:r>
              <a:rPr lang="ar-IQ" b="1" dirty="0"/>
              <a:t>5.12.5</a:t>
            </a:r>
            <a:r>
              <a:rPr lang="ar-IQ" dirty="0"/>
              <a:t> 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 These are caused by many problems such as: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b="1" dirty="0"/>
              <a:t>-</a:t>
            </a:r>
            <a:r>
              <a:rPr lang="en-US" dirty="0"/>
              <a:t> Divide by zero. 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b="1" dirty="0"/>
              <a:t>-</a:t>
            </a:r>
            <a:r>
              <a:rPr lang="en-US" dirty="0"/>
              <a:t> Arithmetic overflow.</a:t>
            </a:r>
          </a:p>
          <a:p>
            <a:pPr marL="0" indent="0" algn="l">
              <a:buNone/>
            </a:pPr>
            <a:r>
              <a:rPr lang="en-US" dirty="0"/>
              <a:t> Data is in the wrong format. </a:t>
            </a:r>
            <a:r>
              <a:rPr lang="ar-IQ" dirty="0"/>
              <a:t>-           </a:t>
            </a:r>
            <a:endParaRPr lang="en-US" dirty="0"/>
          </a:p>
          <a:p>
            <a:pPr marL="0" indent="0" algn="l">
              <a:buNone/>
            </a:pPr>
            <a:r>
              <a:rPr lang="en-US" b="1" dirty="0"/>
              <a:t>-</a:t>
            </a:r>
            <a:r>
              <a:rPr lang="en-US" dirty="0"/>
              <a:t> Attempt to execute invalid operation code. </a:t>
            </a:r>
          </a:p>
          <a:p>
            <a:pPr marL="0" indent="0" algn="l">
              <a:buNone/>
            </a:pPr>
            <a:r>
              <a:rPr lang="en-US" b="1" dirty="0"/>
              <a:t>-</a:t>
            </a:r>
            <a:r>
              <a:rPr lang="en-US" dirty="0"/>
              <a:t> Attempt to reference a memory location beyond the limits of main memory . </a:t>
            </a:r>
          </a:p>
          <a:p>
            <a:pPr marL="0" indent="0" algn="l">
              <a:buNone/>
            </a:pPr>
            <a:r>
              <a:rPr lang="en-US" b="1" dirty="0"/>
              <a:t>-</a:t>
            </a:r>
            <a:r>
              <a:rPr lang="en-US" dirty="0"/>
              <a:t> Attempt to execute a privileged instruction </a:t>
            </a:r>
          </a:p>
          <a:p>
            <a:pPr marL="0" indent="0" algn="l">
              <a:buNone/>
            </a:pPr>
            <a:r>
              <a:rPr lang="en-US" dirty="0"/>
              <a:t>Attempt to reference a protected resource </a:t>
            </a:r>
            <a:r>
              <a:rPr lang="ar-IQ" dirty="0"/>
              <a:t>-</a:t>
            </a:r>
            <a:endParaRPr lang="en-US" dirty="0"/>
          </a:p>
          <a:p>
            <a:pPr marL="0" indent="0" algn="l">
              <a:buNone/>
            </a:pPr>
            <a:r>
              <a:rPr lang="en-US" b="1" dirty="0"/>
              <a:t>  </a:t>
            </a:r>
            <a:r>
              <a:rPr lang="en-US" b="1" u="sng" dirty="0"/>
              <a:t>Machine—check interrupts</a:t>
            </a:r>
            <a:r>
              <a:rPr lang="en-US" dirty="0"/>
              <a:t>  </a:t>
            </a:r>
            <a:r>
              <a:rPr lang="ar-IQ" b="1" dirty="0"/>
              <a:t>5.12.6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These are caused by malfunctioning H /W</a:t>
            </a:r>
          </a:p>
          <a:p>
            <a:pPr marL="0" indent="0" algn="l">
              <a:buNone/>
            </a:pPr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325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/>
              <a:t> </a:t>
            </a:r>
            <a:r>
              <a:rPr lang="en-US" b="1" u="sng" dirty="0"/>
              <a:t>Context Switching</a:t>
            </a:r>
            <a:r>
              <a:rPr lang="en-US" u="sng" dirty="0"/>
              <a:t> </a:t>
            </a:r>
            <a:r>
              <a:rPr lang="ar-IQ" b="1" dirty="0"/>
              <a:t>5.13 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dirty="0"/>
              <a:t> The O/S includes routines called first level interrupt handlers to process each different class of interrupt. Thus there are six first level interrupt handlers. </a:t>
            </a:r>
          </a:p>
          <a:p>
            <a:pPr marL="0" indent="0" algn="l">
              <a:buNone/>
            </a:pPr>
            <a:r>
              <a:rPr lang="en-US" dirty="0"/>
              <a:t>    When an interrupt occurs the 0/S save the status of the interrupted process and routes control to the appropriate first level interrupt handler.</a:t>
            </a:r>
          </a:p>
          <a:p>
            <a:pPr marL="0" indent="0" algn="l">
              <a:buNone/>
            </a:pPr>
            <a:r>
              <a:rPr lang="en-US" dirty="0"/>
              <a:t>     This is accomplished by a technique called </a:t>
            </a:r>
            <a:r>
              <a:rPr lang="en-US" u="sng" dirty="0"/>
              <a:t>context switching</a:t>
            </a:r>
            <a:r>
              <a:rPr lang="en-US" dirty="0"/>
              <a:t>.</a:t>
            </a:r>
          </a:p>
          <a:p>
            <a:pPr marL="0" indent="0" algn="l">
              <a:buNone/>
            </a:pPr>
            <a:r>
              <a:rPr lang="en-US" dirty="0"/>
              <a:t>      Program status words (PSWs) control the order of instruction execution and contain various information about the state of a process. There are three types of PSWs, namely:</a:t>
            </a:r>
          </a:p>
          <a:p>
            <a:pPr marL="0" indent="0" algn="l">
              <a:buNone/>
            </a:pPr>
            <a:r>
              <a:rPr lang="en-US" dirty="0"/>
              <a:t> — Current PSW's. </a:t>
            </a:r>
          </a:p>
          <a:p>
            <a:pPr marL="0" indent="0" algn="l">
              <a:buNone/>
            </a:pPr>
            <a:r>
              <a:rPr lang="en-US" dirty="0"/>
              <a:t>— New PSWs. </a:t>
            </a:r>
          </a:p>
          <a:p>
            <a:pPr marL="0" indent="0" algn="l">
              <a:buNone/>
            </a:pPr>
            <a:r>
              <a:rPr lang="en-US" dirty="0"/>
              <a:t>— Old PSWs.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92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/>
              <a:t> </a:t>
            </a:r>
            <a:r>
              <a:rPr lang="en-US" b="1" u="sng" dirty="0"/>
              <a:t>Context Switching</a:t>
            </a:r>
            <a:r>
              <a:rPr lang="en-US" u="sng" dirty="0"/>
              <a:t> </a:t>
            </a:r>
            <a:r>
              <a:rPr lang="ar-IQ" b="1" dirty="0"/>
              <a:t>5.13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 The address of the next instruction to be executed is kept in the current PSW which also indicates the types of interrupts currently </a:t>
            </a:r>
            <a:r>
              <a:rPr lang="en-US" u="sng" dirty="0"/>
              <a:t>enabled</a:t>
            </a:r>
            <a:r>
              <a:rPr lang="en-US" dirty="0"/>
              <a:t> and those currently disabled interrupts either remain pending or in some cases arc ignored.</a:t>
            </a:r>
          </a:p>
          <a:p>
            <a:pPr marL="0" indent="0" algn="l">
              <a:buNone/>
            </a:pPr>
            <a:r>
              <a:rPr lang="en-US" dirty="0"/>
              <a:t> On a uniprocessor system there Is only one CPSW but the are six new PSW and six old PSW. </a:t>
            </a:r>
          </a:p>
          <a:p>
            <a:pPr marL="0" indent="0" algn="l">
              <a:buNone/>
            </a:pPr>
            <a:r>
              <a:rPr lang="en-US" dirty="0"/>
              <a:t>When an interrupt occurs the H/W switches PSW's by:</a:t>
            </a:r>
          </a:p>
          <a:p>
            <a:pPr marL="0" indent="0" algn="l">
              <a:buNone/>
            </a:pPr>
            <a:r>
              <a:rPr lang="en-US" dirty="0"/>
              <a:t> • Storing CPSW in the OPSW for that type of interrupt.</a:t>
            </a:r>
          </a:p>
          <a:p>
            <a:pPr marL="0" indent="0" algn="l">
              <a:buNone/>
            </a:pPr>
            <a:r>
              <a:rPr lang="en-US" dirty="0"/>
              <a:t> • Storing the NPSW V into the CPSW</a:t>
            </a:r>
          </a:p>
          <a:p>
            <a:pPr marL="0" indent="0" algn="l">
              <a:buNone/>
            </a:pPr>
            <a:r>
              <a:rPr lang="en-US" dirty="0"/>
              <a:t>The CPSW now contain the address of appropriate IHR to execute and        processes the interrupt</a:t>
            </a: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662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/>
              <a:t> </a:t>
            </a:r>
            <a:r>
              <a:rPr lang="en-US" b="1" u="sng" dirty="0"/>
              <a:t>Context Switching</a:t>
            </a:r>
            <a:r>
              <a:rPr lang="en-US" u="sng" dirty="0"/>
              <a:t> </a:t>
            </a:r>
            <a:r>
              <a:rPr lang="ar-IQ" b="1" dirty="0"/>
              <a:t>5.13 </a:t>
            </a:r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6" name="Picture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322" y="1214650"/>
            <a:ext cx="9661478" cy="517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/>
              <a:t>6- </a:t>
            </a:r>
            <a:r>
              <a:rPr lang="en-US" b="1" u="sng" dirty="0"/>
              <a:t>CPU </a:t>
            </a:r>
            <a:r>
              <a:rPr lang="en-US" b="1" u="sng" dirty="0" smtClean="0"/>
              <a:t>scheduling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CPU scheduling is the basic of multi programming O/S by switching    the CPU among processes the O/S can make the O/S more productive.</a:t>
            </a:r>
            <a:r>
              <a:rPr lang="ar-IQ" dirty="0"/>
              <a:t>        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    For a uniprocessor system these will never be more than one running</a:t>
            </a:r>
          </a:p>
          <a:p>
            <a:pPr marL="0" indent="0" algn="l">
              <a:buNone/>
            </a:pPr>
            <a:r>
              <a:rPr lang="en-US" dirty="0"/>
              <a:t>	Process. If there are more processes the rest will have to wait until the CPU is free and can be rescheduled.                                       </a:t>
            </a:r>
          </a:p>
          <a:p>
            <a:pPr marL="0" indent="0" algn="l">
              <a:buNone/>
            </a:pPr>
            <a:r>
              <a:rPr lang="en-US" dirty="0"/>
              <a:t>Scheduling is a fundamental O/S function. Almost all computer resources</a:t>
            </a:r>
          </a:p>
          <a:p>
            <a:pPr marL="0" indent="0" algn="l">
              <a:buNone/>
            </a:pPr>
            <a:r>
              <a:rPr lang="en-US" dirty="0"/>
              <a:t>Are scheduled before use. The CPU is of course one of the primary computer resources thus its scheduling is central to O/S design</a:t>
            </a: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824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1246</Words>
  <Application>Microsoft Office PowerPoint</Application>
  <PresentationFormat>ملء الشاشة</PresentationFormat>
  <Paragraphs>102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نسق Office</vt:lpstr>
      <vt:lpstr>Operating system Lecture six part1</vt:lpstr>
      <vt:lpstr>5.11 Interrupt Processing</vt:lpstr>
      <vt:lpstr>5.12 Interrupt Classes (types)</vt:lpstr>
      <vt:lpstr>5.12 Interrupt Classes (types)</vt:lpstr>
      <vt:lpstr>5.12 Interrupt Classes (types)</vt:lpstr>
      <vt:lpstr> Context Switching 5.13  </vt:lpstr>
      <vt:lpstr> Context Switching 5.13 </vt:lpstr>
      <vt:lpstr> Context Switching 5.13 </vt:lpstr>
      <vt:lpstr>6- CPU scheduling</vt:lpstr>
      <vt:lpstr>6.1 CPU—I/O Burst Cycle</vt:lpstr>
      <vt:lpstr>6.1 CPU—I/O Burst Cycle</vt:lpstr>
      <vt:lpstr>6.2 CPU scheduler</vt:lpstr>
      <vt:lpstr> 6.3 Preemptive and non Preemptive scheduling </vt:lpstr>
      <vt:lpstr>6.4 Dispatcher</vt:lpstr>
      <vt:lpstr>6.5 Scheduling criteria</vt:lpstr>
    </vt:vector>
  </TitlesOfParts>
  <Company>SACC - ANAS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103</cp:revision>
  <dcterms:created xsi:type="dcterms:W3CDTF">2018-01-02T22:34:20Z</dcterms:created>
  <dcterms:modified xsi:type="dcterms:W3CDTF">2018-01-03T03:19:47Z</dcterms:modified>
</cp:coreProperties>
</file>